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73" r:id="rId2"/>
    <p:sldId id="1418" r:id="rId3"/>
    <p:sldId id="1433" r:id="rId4"/>
    <p:sldId id="1412" r:id="rId5"/>
    <p:sldId id="1426" r:id="rId6"/>
    <p:sldId id="1443" r:id="rId7"/>
    <p:sldId id="1434" r:id="rId8"/>
    <p:sldId id="1414" r:id="rId9"/>
    <p:sldId id="1415" r:id="rId10"/>
    <p:sldId id="1427" r:id="rId11"/>
    <p:sldId id="1428" r:id="rId12"/>
    <p:sldId id="1416" r:id="rId13"/>
    <p:sldId id="1417" r:id="rId14"/>
  </p:sldIdLst>
  <p:sldSz cx="9144000" cy="6858000" type="screen4x3"/>
  <p:notesSz cx="6807200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华文中宋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BD3E3"/>
    <a:srgbClr val="A50021"/>
    <a:srgbClr val="990000"/>
    <a:srgbClr val="800000"/>
    <a:srgbClr val="33CCCC"/>
    <a:srgbClr val="BBE1E3"/>
    <a:srgbClr val="86D5E0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7086" autoAdjust="0"/>
  </p:normalViewPr>
  <p:slideViewPr>
    <p:cSldViewPr>
      <p:cViewPr>
        <p:scale>
          <a:sx n="66" d="100"/>
          <a:sy n="66" d="100"/>
        </p:scale>
        <p:origin x="-2058" y="-534"/>
      </p:cViewPr>
      <p:guideLst>
        <p:guide orient="horz" pos="345"/>
        <p:guide orient="horz" pos="3838"/>
        <p:guide orient="horz" pos="708"/>
        <p:guide pos="605"/>
        <p:guide pos="5142"/>
      </p:guideLst>
    </p:cSldViewPr>
  </p:slideViewPr>
  <p:outlineViewPr>
    <p:cViewPr>
      <p:scale>
        <a:sx n="25" d="100"/>
        <a:sy n="25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674" y="-96"/>
      </p:cViewPr>
      <p:guideLst>
        <p:guide orient="horz" pos="3161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04" tIns="46552" rIns="93104" bIns="46552" numCol="1" anchor="t" anchorCtr="0" compatLnSpc="1"/>
          <a:lstStyle>
            <a:lvl1pPr defTabSz="931545" eaLnBrk="1" hangingPunct="1">
              <a:defRPr kumimoji="1" sz="1200"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Corporate Banking Dept.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04" tIns="46552" rIns="93104" bIns="46552" numCol="1" anchor="t" anchorCtr="0" compatLnSpc="1"/>
          <a:lstStyle>
            <a:lvl1pPr algn="r" defTabSz="931545" eaLnBrk="1" hangingPunct="1">
              <a:defRPr kumimoji="1" sz="1200"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5432C79-6EF2-4A00-9D94-5B75CCD062F9}" type="datetime1">
              <a:rPr lang="zh-CN" altLang="en-US"/>
              <a:pPr>
                <a:defRPr/>
              </a:pPr>
              <a:t>2019/10/22</a:t>
            </a:fld>
            <a:endParaRPr lang="en-US" altLang="zh-CN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04" tIns="46552" rIns="93104" bIns="46552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04" tIns="46552" rIns="93104" bIns="46552" numCol="1" anchor="b" anchorCtr="0" compatLnSpc="1"/>
          <a:lstStyle>
            <a:lvl1pPr defTabSz="931545" eaLnBrk="1" hangingPunct="1">
              <a:defRPr kumimoji="1" sz="1200"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04" tIns="46552" rIns="93104" bIns="46552" numCol="1" anchor="b" anchorCtr="0" compatLnSpc="1"/>
          <a:lstStyle>
            <a:lvl1pPr algn="r" defTabSz="931545" eaLnBrk="1" hangingPunct="1">
              <a:defRPr kumimoji="1" sz="1200"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A1B0707-D026-4FEC-BA94-8CE4160479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3980" y="189230"/>
            <a:ext cx="2457450" cy="622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中行标志(横)-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60350"/>
            <a:ext cx="1485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611188" y="1125538"/>
            <a:ext cx="2160587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2771775" y="1125538"/>
            <a:ext cx="5759450" cy="0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971550" y="1125538"/>
            <a:ext cx="720090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en-US" sz="3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260985"/>
            <a:ext cx="9116695" cy="6164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705" y="3210560"/>
            <a:ext cx="514096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企业办理国际收支网上申报</a:t>
            </a:r>
          </a:p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业务流程简介</a:t>
            </a:r>
          </a:p>
          <a:p>
            <a:pPr algn="ctr"/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zh-CN" altLang="en-US" sz="2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091680" y="2493010"/>
            <a:ext cx="1805940" cy="429895"/>
          </a:xfrm>
          <a:prstGeom prst="wedgeRoundRectCallout">
            <a:avLst>
              <a:gd name="adj1" fmla="val -69585"/>
              <a:gd name="adj2" fmla="val 392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itchFamily="34" charset="0"/>
                <a:ea typeface="黑体" pitchFamily="2" charset="-122"/>
                <a:sym typeface="+mn-ea"/>
              </a:rPr>
              <a:t>初始用户代码为</a:t>
            </a:r>
            <a:r>
              <a:rPr kumimoji="0" lang="en-US" altLang="zh-CN" sz="1000" b="0" i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itchFamily="34" charset="0"/>
                <a:ea typeface="黑体" pitchFamily="2" charset="-122"/>
                <a:sym typeface="+mn-ea"/>
              </a:rPr>
              <a:t>ba</a:t>
            </a:r>
            <a:r>
              <a:rPr kumimoji="0" lang="zh-CN" altLang="en-US" sz="1000" b="0" i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itchFamily="34" charset="0"/>
                <a:ea typeface="黑体" pitchFamily="2" charset="-122"/>
                <a:sym typeface="+mn-ea"/>
              </a:rPr>
              <a:t>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itchFamily="34" charset="0"/>
                <a:ea typeface="黑体" pitchFamily="2" charset="-122"/>
                <a:sym typeface="+mn-ea"/>
              </a:rPr>
              <a:t>操作员用户代码由企业设置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7092315" y="1917065"/>
            <a:ext cx="1678305" cy="429895"/>
          </a:xfrm>
          <a:prstGeom prst="wedgeRoundRectCallout">
            <a:avLst>
              <a:gd name="adj1" fmla="val -71717"/>
              <a:gd name="adj2" fmla="val 1008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填写组织机构代码或</a:t>
            </a:r>
            <a:endParaRPr kumimoji="0" lang="zh-CN" altLang="en-US" sz="1000" b="0" i="0" baseline="0" smtClean="0">
              <a:ln>
                <a:noFill/>
              </a:ln>
              <a:solidFill>
                <a:schemeClr val="accent1"/>
              </a:solidFill>
              <a:effectLst/>
              <a:uFillTx/>
              <a:latin typeface="Arial" pitchFamily="34" charset="0"/>
              <a:ea typeface="黑体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统一信用代码</a:t>
            </a:r>
            <a:r>
              <a:rPr lang="en-US" altLang="zh-CN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9</a:t>
            </a:r>
            <a:r>
              <a:rPr lang="zh-CN" altLang="en-US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至</a:t>
            </a:r>
            <a:r>
              <a:rPr lang="en-US" altLang="zh-CN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17</a:t>
            </a:r>
            <a:r>
              <a:rPr lang="zh-CN" altLang="en-US" sz="1000" smtClean="0">
                <a:ln>
                  <a:noFill/>
                </a:ln>
                <a:solidFill>
                  <a:schemeClr val="accent1"/>
                </a:solidFill>
                <a:uFillTx/>
                <a:latin typeface="Arial" pitchFamily="34" charset="0"/>
                <a:ea typeface="黑体" pitchFamily="2" charset="-122"/>
                <a:sym typeface="+mn-ea"/>
              </a:rPr>
              <a:t>位</a:t>
            </a:r>
            <a:endParaRPr kumimoji="0" lang="zh-CN" altLang="en-US" sz="1000" b="0" i="0" baseline="0" smtClean="0">
              <a:ln>
                <a:noFill/>
              </a:ln>
              <a:solidFill>
                <a:schemeClr val="accent1"/>
              </a:solidFill>
              <a:effectLst/>
              <a:uFillTx/>
              <a:latin typeface="Arial" pitchFamily="34" charset="0"/>
              <a:ea typeface="黑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（二）网上申报</a:t>
            </a:r>
            <a:endParaRPr lang="en-US" altLang="zh-CN" dirty="0"/>
          </a:p>
          <a:p>
            <a:pPr eaLnBrk="1">
              <a:spcBef>
                <a:spcPct val="50000"/>
              </a:spcBef>
            </a:pPr>
            <a:r>
              <a:rPr lang="en-US" altLang="zh-CN" dirty="0"/>
              <a:t>3</a:t>
            </a:r>
            <a:r>
              <a:rPr lang="zh-CN" altLang="en-US" dirty="0"/>
              <a:t>、对于</a:t>
            </a:r>
            <a:r>
              <a:rPr lang="en-US" altLang="zh-CN" dirty="0"/>
              <a:t>“</a:t>
            </a:r>
            <a:r>
              <a:rPr lang="zh-CN" altLang="en-US" dirty="0"/>
              <a:t>审核不通过</a:t>
            </a:r>
            <a:r>
              <a:rPr lang="en-US" altLang="zh-CN" dirty="0"/>
              <a:t>”</a:t>
            </a:r>
            <a:r>
              <a:rPr lang="zh-CN" altLang="en-US" dirty="0"/>
              <a:t>的数据，企业应通过</a:t>
            </a:r>
            <a:r>
              <a:rPr lang="en-US" altLang="zh-CN" dirty="0"/>
              <a:t>“</a:t>
            </a:r>
            <a:r>
              <a:rPr lang="zh-CN" altLang="en-US" dirty="0"/>
              <a:t>审核疑问反馈</a:t>
            </a:r>
            <a:r>
              <a:rPr lang="en-US" altLang="zh-CN" dirty="0"/>
              <a:t>”</a:t>
            </a:r>
            <a:r>
              <a:rPr lang="zh-CN" altLang="en-US" dirty="0"/>
              <a:t>模块进行查询、并点击</a:t>
            </a:r>
            <a:r>
              <a:rPr lang="en-US" altLang="zh-CN" dirty="0"/>
              <a:t>“</a:t>
            </a:r>
            <a:r>
              <a:rPr lang="zh-CN" altLang="en-US" dirty="0"/>
              <a:t>申报号码</a:t>
            </a:r>
            <a:r>
              <a:rPr lang="en-US" altLang="zh-CN" dirty="0"/>
              <a:t>”</a:t>
            </a:r>
            <a:r>
              <a:rPr lang="zh-CN" altLang="en-US" dirty="0"/>
              <a:t>按照银行要求进行修改，并重新</a:t>
            </a:r>
            <a:r>
              <a:rPr lang="en-US" altLang="zh-CN" dirty="0"/>
              <a:t>“</a:t>
            </a:r>
            <a:r>
              <a:rPr lang="zh-CN" altLang="en-US" dirty="0"/>
              <a:t>保存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endParaRPr lang="zh-CN" altLang="en-US" dirty="0">
              <a:sym typeface="+mn-ea"/>
            </a:endParaRP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二、企业网上申报操作</a:t>
            </a:r>
            <a:endParaRPr lang="zh-CN" altLang="en-US" sz="3200">
              <a:latin typeface="Calibri" pitchFamily="34" charset="0"/>
            </a:endParaRPr>
          </a:p>
        </p:txBody>
      </p:sp>
      <p:pic>
        <p:nvPicPr>
          <p:cNvPr id="2" name="图片 1" descr="5 审核疑问反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2642235"/>
            <a:ext cx="7200900" cy="3539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（三）已报送成功数据修改</a:t>
            </a:r>
            <a:endParaRPr lang="en-US" altLang="zh-CN" dirty="0"/>
          </a:p>
          <a:p>
            <a:pPr eaLnBrk="1">
              <a:spcBef>
                <a:spcPct val="50000"/>
              </a:spcBef>
            </a:pPr>
            <a:r>
              <a:rPr lang="en-US" altLang="zh-CN" dirty="0"/>
              <a:t>    </a:t>
            </a:r>
            <a:r>
              <a:rPr lang="zh-CN" altLang="en-US" dirty="0"/>
              <a:t>对于已</a:t>
            </a:r>
            <a:r>
              <a:rPr lang="en-US" altLang="zh-CN" dirty="0"/>
              <a:t>“</a:t>
            </a:r>
            <a:r>
              <a:rPr lang="zh-CN" altLang="en-US" dirty="0"/>
              <a:t>报送成功</a:t>
            </a:r>
            <a:r>
              <a:rPr lang="en-US" altLang="zh-CN" dirty="0"/>
              <a:t>”</a:t>
            </a:r>
            <a:r>
              <a:rPr lang="zh-CN" altLang="en-US" dirty="0"/>
              <a:t>的数据，企业如需对申报内容进行修改，可通过</a:t>
            </a:r>
            <a:r>
              <a:rPr lang="en-US" altLang="zh-CN" dirty="0"/>
              <a:t>“</a:t>
            </a:r>
            <a:r>
              <a:rPr lang="zh-CN" altLang="en-US" dirty="0"/>
              <a:t>申报信息修改</a:t>
            </a:r>
            <a:r>
              <a:rPr lang="en-US" altLang="zh-CN" dirty="0"/>
              <a:t>”</a:t>
            </a:r>
            <a:r>
              <a:rPr lang="zh-CN" altLang="en-US" dirty="0"/>
              <a:t>模块进行。企业应输入收付汇日期查询申报信息，并点击申报单号进行修改。修改后数据，银行会重新进行审核。</a:t>
            </a:r>
            <a:endParaRPr lang="en-US" altLang="zh-CN" dirty="0">
              <a:sym typeface="+mn-ea"/>
            </a:endParaRP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二、企业网上申报操作</a:t>
            </a:r>
            <a:endParaRPr lang="zh-CN" altLang="en-US" sz="3200">
              <a:latin typeface="Calibri" pitchFamily="34" charset="0"/>
            </a:endParaRPr>
          </a:p>
        </p:txBody>
      </p:sp>
      <p:pic>
        <p:nvPicPr>
          <p:cNvPr id="2" name="图片 1" descr="7 修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2912745"/>
            <a:ext cx="7200900" cy="3573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606665" cy="50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sz="1600" dirty="0"/>
              <a:t>（一）申报信息填写主要要求</a:t>
            </a:r>
          </a:p>
          <a:p>
            <a:pPr eaLnBrk="1">
              <a:spcBef>
                <a:spcPct val="50000"/>
              </a:spcBef>
            </a:pPr>
            <a:r>
              <a:rPr lang="en-US" sz="1600" dirty="0"/>
              <a:t>1</a:t>
            </a:r>
            <a:r>
              <a:rPr lang="zh-CN" altLang="en-US" sz="1600" dirty="0"/>
              <a:t>、一般情况下，企业可在款项入账第二日（</a:t>
            </a:r>
            <a:r>
              <a:rPr lang="en-US" altLang="zh-CN" sz="1600" dirty="0"/>
              <a:t>T+1</a:t>
            </a:r>
            <a:r>
              <a:rPr lang="zh-CN" altLang="en-US" sz="1600" dirty="0"/>
              <a:t>）下午查询到申报信息；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2</a:t>
            </a:r>
            <a:r>
              <a:rPr lang="zh-CN" altLang="en-US" sz="1600" dirty="0"/>
              <a:t>、</a:t>
            </a:r>
            <a:r>
              <a:rPr lang="zh-CN" altLang="en-US" sz="1600" b="1" u="sng" dirty="0"/>
              <a:t>企业必须在款项入账</a:t>
            </a:r>
            <a:r>
              <a:rPr lang="en-US" altLang="zh-CN" sz="1600" b="1" u="sng" dirty="0"/>
              <a:t>5</a:t>
            </a:r>
            <a:r>
              <a:rPr lang="zh-CN" altLang="en-US" sz="1600" b="1" u="sng" dirty="0"/>
              <a:t>日内完成申报；</a:t>
            </a:r>
            <a:r>
              <a:rPr lang="zh-CN" altLang="en-US" sz="1600" dirty="0">
                <a:sym typeface="+mn-ea"/>
              </a:rPr>
              <a:t>企业应每日通过</a:t>
            </a:r>
            <a:r>
              <a:rPr lang="en-US" altLang="zh-CN" sz="1600" dirty="0">
                <a:sym typeface="+mn-ea"/>
              </a:rPr>
              <a:t>“</a:t>
            </a:r>
            <a:r>
              <a:rPr lang="zh-CN" altLang="en-US" sz="1600" dirty="0">
                <a:sym typeface="+mn-ea"/>
              </a:rPr>
              <a:t>审核疑问反馈</a:t>
            </a:r>
            <a:r>
              <a:rPr lang="en-US" altLang="zh-CN" sz="1600" dirty="0">
                <a:sym typeface="+mn-ea"/>
              </a:rPr>
              <a:t>”</a:t>
            </a:r>
            <a:r>
              <a:rPr lang="zh-CN" altLang="en-US" sz="1600" dirty="0">
                <a:sym typeface="+mn-ea"/>
              </a:rPr>
              <a:t>模块查询银行审核未通过的申报信息，并及时进行修改</a:t>
            </a:r>
            <a:r>
              <a:rPr lang="en-US" altLang="zh-CN" sz="1600" dirty="0">
                <a:sym typeface="+mn-ea"/>
              </a:rPr>
              <a:t>——</a:t>
            </a:r>
            <a:r>
              <a:rPr lang="zh-CN" altLang="en-US" sz="1600" dirty="0">
                <a:sym typeface="+mn-ea"/>
              </a:rPr>
              <a:t>只有银行审核通过的申报信息，才算申报成功。</a:t>
            </a:r>
            <a:endParaRPr lang="zh-CN" altLang="en-US" sz="1600" b="1" u="sng" dirty="0"/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3</a:t>
            </a:r>
            <a:r>
              <a:rPr lang="zh-CN" altLang="en-US" sz="1600" dirty="0"/>
              <a:t>、对于涉外收入申报信息，</a:t>
            </a:r>
            <a:r>
              <a:rPr lang="en-US" altLang="zh-CN" sz="1600" dirty="0"/>
              <a:t>“</a:t>
            </a:r>
            <a:r>
              <a:rPr lang="zh-CN" altLang="en-US" sz="1600" dirty="0"/>
              <a:t>付款人常驻国家代码</a:t>
            </a:r>
            <a:r>
              <a:rPr lang="en-US" altLang="zh-CN" sz="1600" dirty="0"/>
              <a:t>”</a:t>
            </a:r>
            <a:r>
              <a:rPr lang="zh-CN" altLang="en-US" sz="1600" dirty="0"/>
              <a:t>不能为</a:t>
            </a:r>
            <a:r>
              <a:rPr lang="en-US" altLang="zh-CN" sz="1600" dirty="0"/>
              <a:t>“CHN”</a:t>
            </a:r>
            <a:r>
              <a:rPr lang="zh-CN" altLang="en-US" sz="1600" dirty="0"/>
              <a:t>，应根据付款人实际注册地填写；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4</a:t>
            </a:r>
            <a:r>
              <a:rPr lang="zh-CN" altLang="en-US" sz="1600" dirty="0"/>
              <a:t>、对于出口收汇业务，</a:t>
            </a:r>
            <a:r>
              <a:rPr lang="en-US" altLang="zh-CN" sz="1600" dirty="0"/>
              <a:t>“</a:t>
            </a:r>
            <a:r>
              <a:rPr lang="zh-CN" altLang="en-US" sz="1600" dirty="0"/>
              <a:t>一般贸易</a:t>
            </a:r>
            <a:r>
              <a:rPr lang="en-US" altLang="zh-CN" sz="1600" dirty="0"/>
              <a:t>”</a:t>
            </a:r>
            <a:r>
              <a:rPr lang="zh-CN" altLang="en-US" sz="1600" dirty="0"/>
              <a:t>交易编码选择</a:t>
            </a:r>
            <a:r>
              <a:rPr lang="en-US" altLang="zh-CN" sz="1600" dirty="0"/>
              <a:t>“121010”</a:t>
            </a:r>
            <a:r>
              <a:rPr lang="zh-CN" altLang="en-US" sz="1600" dirty="0"/>
              <a:t>，</a:t>
            </a:r>
          </a:p>
          <a:p>
            <a:pPr eaLnBrk="1">
              <a:spcBef>
                <a:spcPct val="50000"/>
              </a:spcBef>
            </a:pPr>
            <a:r>
              <a:rPr lang="zh-CN" altLang="en-US" sz="1600" dirty="0"/>
              <a:t>对于货到收款（已报关）交易附言填写</a:t>
            </a:r>
            <a:r>
              <a:rPr lang="en-US" altLang="zh-CN" sz="1600" dirty="0"/>
              <a:t>“</a:t>
            </a:r>
            <a:r>
              <a:rPr lang="zh-CN" altLang="en-US" sz="1600" dirty="0"/>
              <a:t>出口</a:t>
            </a:r>
            <a:r>
              <a:rPr lang="en-US" altLang="zh-CN" sz="1600" dirty="0"/>
              <a:t>XX</a:t>
            </a:r>
            <a:r>
              <a:rPr lang="zh-CN" altLang="en-US" sz="1600" dirty="0"/>
              <a:t>商品收汇（例如</a:t>
            </a:r>
            <a:r>
              <a:rPr lang="en-US" altLang="zh-CN" sz="1600" dirty="0"/>
              <a:t>‘</a:t>
            </a:r>
            <a:r>
              <a:rPr lang="zh-CN" altLang="en-US" sz="1600" dirty="0"/>
              <a:t>出口服装收汇</a:t>
            </a:r>
            <a:r>
              <a:rPr lang="en-US" altLang="zh-CN" sz="1600" dirty="0"/>
              <a:t>’</a:t>
            </a:r>
            <a:r>
              <a:rPr lang="zh-CN" altLang="en-US" sz="1600" dirty="0"/>
              <a:t>）</a:t>
            </a:r>
            <a:r>
              <a:rPr lang="en-US" altLang="zh-CN" sz="1600" dirty="0"/>
              <a:t>”</a:t>
            </a:r>
            <a:r>
              <a:rPr lang="zh-CN" altLang="en-US" sz="1600" dirty="0"/>
              <a:t>，</a:t>
            </a:r>
          </a:p>
          <a:p>
            <a:pPr eaLnBrk="1">
              <a:spcBef>
                <a:spcPct val="50000"/>
              </a:spcBef>
            </a:pPr>
            <a:r>
              <a:rPr lang="zh-CN" altLang="en-US" sz="1600" dirty="0"/>
              <a:t>对于预收货款（未报关）交易附言填写</a:t>
            </a:r>
            <a:r>
              <a:rPr lang="en-US" altLang="zh-CN" sz="1600" dirty="0"/>
              <a:t>“</a:t>
            </a:r>
            <a:r>
              <a:rPr lang="zh-CN" altLang="en-US" sz="1600" dirty="0"/>
              <a:t>出口</a:t>
            </a:r>
            <a:r>
              <a:rPr lang="en-US" altLang="zh-CN" sz="1600" dirty="0"/>
              <a:t>XX</a:t>
            </a:r>
            <a:r>
              <a:rPr lang="zh-CN" altLang="en-US" sz="1600" b="1" u="sng" dirty="0">
                <a:solidFill>
                  <a:srgbClr val="FF0000"/>
                </a:solidFill>
              </a:rPr>
              <a:t>预收</a:t>
            </a:r>
            <a:r>
              <a:rPr lang="zh-CN" altLang="en-US" sz="1600" dirty="0"/>
              <a:t>货款</a:t>
            </a:r>
            <a:r>
              <a:rPr lang="en-US" altLang="zh-CN" sz="1600" dirty="0"/>
              <a:t>”</a:t>
            </a:r>
            <a:r>
              <a:rPr lang="zh-CN" altLang="en-US" sz="1600" dirty="0"/>
              <a:t>，且必须勾选</a:t>
            </a:r>
            <a:r>
              <a:rPr lang="en-US" altLang="zh-CN" sz="1600" dirty="0"/>
              <a:t>“</a:t>
            </a:r>
            <a:r>
              <a:rPr lang="zh-CN" altLang="en-US" sz="1600" dirty="0"/>
              <a:t>预收货款</a:t>
            </a:r>
            <a:r>
              <a:rPr lang="en-US" altLang="zh-CN" sz="1600" dirty="0"/>
              <a:t>”</a:t>
            </a:r>
            <a:r>
              <a:rPr lang="zh-CN" altLang="en-US" sz="1600" dirty="0"/>
              <a:t>选项；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5</a:t>
            </a:r>
            <a:r>
              <a:rPr lang="zh-CN" altLang="en-US" sz="1600" dirty="0"/>
              <a:t>、如勾选</a:t>
            </a:r>
            <a:r>
              <a:rPr lang="en-US" altLang="zh-CN" sz="1600" dirty="0"/>
              <a:t>“</a:t>
            </a:r>
            <a:r>
              <a:rPr lang="zh-CN" altLang="en-US" sz="1600" dirty="0"/>
              <a:t>预收货款</a:t>
            </a:r>
            <a:r>
              <a:rPr lang="en-US" altLang="zh-CN" sz="1600" dirty="0"/>
              <a:t>”</a:t>
            </a:r>
            <a:r>
              <a:rPr lang="zh-CN" altLang="en-US" sz="1600" dirty="0"/>
              <a:t>，则交易附言必须包含</a:t>
            </a:r>
            <a:r>
              <a:rPr lang="en-US" altLang="zh-CN" sz="1600" dirty="0"/>
              <a:t>“</a:t>
            </a:r>
            <a:r>
              <a:rPr lang="zh-CN" altLang="en-US" sz="1600" dirty="0"/>
              <a:t>预收</a:t>
            </a:r>
            <a:r>
              <a:rPr lang="en-US" altLang="zh-CN" sz="1600" dirty="0"/>
              <a:t>”</a:t>
            </a:r>
            <a:r>
              <a:rPr lang="zh-CN" altLang="en-US" sz="1600" dirty="0"/>
              <a:t>字样；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6</a:t>
            </a:r>
            <a:r>
              <a:rPr lang="zh-CN" altLang="en-US" sz="1600" dirty="0"/>
              <a:t>、如付款人名称前为</a:t>
            </a:r>
            <a:r>
              <a:rPr lang="en-US" altLang="zh-CN" sz="1600" dirty="0"/>
              <a:t>“(JN)”</a:t>
            </a:r>
            <a:r>
              <a:rPr lang="zh-CN" altLang="en-US" sz="1600" dirty="0"/>
              <a:t>，交易附言必须</a:t>
            </a:r>
            <a:r>
              <a:rPr sz="1600" dirty="0"/>
              <a:t>包含“收到境内非居民款项”</a:t>
            </a:r>
            <a:r>
              <a:rPr lang="zh-CN" sz="1600" dirty="0"/>
              <a:t>字样，例如</a:t>
            </a:r>
            <a:r>
              <a:rPr lang="en-US" altLang="zh-CN" sz="1600" dirty="0"/>
              <a:t>“</a:t>
            </a:r>
            <a:r>
              <a:rPr lang="zh-CN" altLang="en-US" sz="1600" dirty="0"/>
              <a:t>出口服装收到境内非居民款项</a:t>
            </a:r>
            <a:r>
              <a:rPr lang="en-US" altLang="zh-CN" sz="1600" dirty="0"/>
              <a:t>”</a:t>
            </a:r>
            <a:r>
              <a:rPr lang="zh-CN" altLang="en-US" sz="1600" dirty="0"/>
              <a:t>；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7</a:t>
            </a:r>
            <a:r>
              <a:rPr lang="zh-CN" altLang="en-US" sz="1600" dirty="0"/>
              <a:t>、如勾选</a:t>
            </a:r>
            <a:r>
              <a:rPr lang="en-US" altLang="zh-CN" sz="1600" dirty="0"/>
              <a:t>“</a:t>
            </a:r>
            <a:r>
              <a:rPr lang="zh-CN" altLang="en-US" sz="1600" dirty="0"/>
              <a:t>退款</a:t>
            </a:r>
            <a:r>
              <a:rPr lang="en-US" altLang="zh-CN" sz="1600" dirty="0"/>
              <a:t>”</a:t>
            </a:r>
            <a:r>
              <a:rPr lang="zh-CN" altLang="en-US" sz="1600" dirty="0"/>
              <a:t>，交易附言必须注明原付款申报单号，且必须包含</a:t>
            </a:r>
            <a:r>
              <a:rPr lang="en-US" altLang="zh-CN" sz="1600" dirty="0"/>
              <a:t>“</a:t>
            </a:r>
            <a:r>
              <a:rPr lang="zh-CN" altLang="en-US" sz="1600" dirty="0"/>
              <a:t>退</a:t>
            </a:r>
            <a:r>
              <a:rPr lang="en-US" altLang="zh-CN" sz="1600" dirty="0"/>
              <a:t>”</a:t>
            </a:r>
            <a:r>
              <a:rPr lang="zh-CN" altLang="en-US" sz="1600" dirty="0"/>
              <a:t>字。例如：</a:t>
            </a:r>
            <a:r>
              <a:rPr lang="en-US" altLang="zh-CN" sz="1600" dirty="0"/>
              <a:t>“</a:t>
            </a:r>
            <a:r>
              <a:rPr lang="zh-CN" altLang="en-US" sz="1600" dirty="0"/>
              <a:t>进口服装退汇</a:t>
            </a:r>
            <a:r>
              <a:rPr lang="en-US" altLang="zh-CN" sz="1600" dirty="0"/>
              <a:t>130000000103181007A001”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三、注意事项</a:t>
            </a:r>
            <a:endParaRPr lang="zh-CN" altLang="en-US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1761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endParaRPr lang="zh-CN" altLang="en-US" sz="1600" dirty="0"/>
          </a:p>
          <a:p>
            <a:pPr eaLnBrk="1">
              <a:spcBef>
                <a:spcPct val="50000"/>
              </a:spcBef>
            </a:pPr>
            <a:r>
              <a:rPr lang="zh-CN" altLang="en-US" sz="1600" dirty="0"/>
              <a:t>（二）其他提示</a:t>
            </a:r>
          </a:p>
          <a:p>
            <a:pPr eaLnBrk="1">
              <a:spcBef>
                <a:spcPct val="50000"/>
              </a:spcBef>
            </a:pPr>
            <a:r>
              <a:rPr lang="en-US" sz="1600" dirty="0"/>
              <a:t>1</a:t>
            </a:r>
            <a:r>
              <a:rPr lang="zh-CN" altLang="en-US" sz="1600" dirty="0"/>
              <a:t>、未按时申报、申报信息错误会导致企业货物数据与资金数据不匹配，严重的会导致处罚，请各企业高度重视，及时、准确做好申报工作。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2</a:t>
            </a:r>
            <a:r>
              <a:rPr lang="zh-CN" altLang="en-US" sz="1600" dirty="0"/>
              <a:t>、申报业务如遇问题，应向</a:t>
            </a:r>
            <a:r>
              <a:rPr lang="zh-CN" altLang="en-US" sz="1600" b="1" u="sng" dirty="0"/>
              <a:t>申报信息解付</a:t>
            </a:r>
            <a:r>
              <a:rPr lang="zh-CN" altLang="en-US" sz="1600" b="1" u="sng" dirty="0">
                <a:solidFill>
                  <a:srgbClr val="FF0000"/>
                </a:solidFill>
              </a:rPr>
              <a:t>银行</a:t>
            </a:r>
            <a:r>
              <a:rPr lang="zh-CN" altLang="en-US" sz="1600" dirty="0"/>
              <a:t>进行</a:t>
            </a:r>
            <a:r>
              <a:rPr lang="zh-CN" altLang="en-US" sz="1600" b="1" dirty="0">
                <a:solidFill>
                  <a:srgbClr val="FF0000"/>
                </a:solidFill>
              </a:rPr>
              <a:t>咨询</a:t>
            </a:r>
            <a:r>
              <a:rPr lang="zh-CN" altLang="en-US" sz="1600" dirty="0"/>
              <a:t>。</a:t>
            </a:r>
          </a:p>
          <a:p>
            <a:pPr eaLnBrk="1">
              <a:spcBef>
                <a:spcPct val="50000"/>
              </a:spcBef>
            </a:pPr>
            <a:r>
              <a:rPr lang="en-US" altLang="zh-CN" sz="1600" dirty="0"/>
              <a:t>3</a:t>
            </a:r>
            <a:r>
              <a:rPr lang="zh-CN" altLang="zh-CN" sz="1600" dirty="0"/>
              <a:t>、</a:t>
            </a:r>
            <a:r>
              <a:rPr lang="zh-CN" altLang="zh-CN" sz="1600" dirty="0">
                <a:sym typeface="+mn-ea"/>
              </a:rPr>
              <a:t>本流程截图为</a:t>
            </a:r>
            <a:r>
              <a:rPr lang="en-US" altLang="zh-CN" sz="1600" dirty="0">
                <a:sym typeface="+mn-ea"/>
              </a:rPr>
              <a:t>IE11</a:t>
            </a:r>
            <a:r>
              <a:rPr lang="zh-CN" altLang="en-US" sz="1600" dirty="0">
                <a:sym typeface="+mn-ea"/>
              </a:rPr>
              <a:t>浏览器登录界面，</a:t>
            </a:r>
            <a:r>
              <a:rPr lang="en-US" altLang="zh-CN" sz="1600" dirty="0">
                <a:sym typeface="+mn-ea"/>
              </a:rPr>
              <a:t>IE</a:t>
            </a:r>
            <a:r>
              <a:rPr lang="zh-CN" altLang="en-US" sz="1600" dirty="0">
                <a:sym typeface="+mn-ea"/>
              </a:rPr>
              <a:t>浏览器设置可通过</a:t>
            </a:r>
            <a:r>
              <a:rPr lang="en-US" altLang="zh-CN" sz="1600" dirty="0">
                <a:sym typeface="+mn-ea"/>
              </a:rPr>
              <a:t>“</a:t>
            </a:r>
            <a:r>
              <a:rPr lang="zh-CN" altLang="en-US" sz="1600" dirty="0">
                <a:sym typeface="+mn-ea"/>
              </a:rPr>
              <a:t>数字外管平台</a:t>
            </a:r>
            <a:r>
              <a:rPr lang="en-US" altLang="zh-CN" sz="1600" dirty="0">
                <a:sym typeface="+mn-ea"/>
              </a:rPr>
              <a:t>”</a:t>
            </a:r>
            <a:r>
              <a:rPr lang="zh-CN" altLang="en-US" sz="1600" dirty="0">
                <a:sym typeface="+mn-ea"/>
              </a:rPr>
              <a:t>首页</a:t>
            </a:r>
            <a:r>
              <a:rPr lang="en-US" altLang="zh-CN" sz="1600" dirty="0">
                <a:sym typeface="+mn-ea"/>
              </a:rPr>
              <a:t>“</a:t>
            </a:r>
            <a:r>
              <a:rPr lang="zh-CN" altLang="en-US" sz="1600" dirty="0">
                <a:sym typeface="+mn-ea"/>
              </a:rPr>
              <a:t>常用下载</a:t>
            </a:r>
            <a:r>
              <a:rPr lang="en-US" altLang="zh-CN" sz="1600" dirty="0">
                <a:sym typeface="+mn-ea"/>
              </a:rPr>
              <a:t>”</a:t>
            </a:r>
            <a:r>
              <a:rPr lang="zh-CN" altLang="en-US" sz="1600" dirty="0">
                <a:sym typeface="+mn-ea"/>
              </a:rPr>
              <a:t>模块取得。</a:t>
            </a:r>
            <a:endParaRPr lang="zh-CN" altLang="zh-CN" sz="1600" dirty="0"/>
          </a:p>
          <a:p>
            <a:pPr eaLnBrk="1">
              <a:spcBef>
                <a:spcPct val="50000"/>
              </a:spcBef>
            </a:pPr>
            <a:endParaRPr lang="zh-CN" altLang="en-US" sz="1600" dirty="0"/>
          </a:p>
          <a:p>
            <a:pPr eaLnBrk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</a:rPr>
              <a:t>    本流程仅用于方便企业了解相关业务流程，涉及内容及要求均以国家外汇管理局政策文件为准！</a:t>
            </a:r>
          </a:p>
          <a:p>
            <a:pPr eaLnBrk="1">
              <a:spcBef>
                <a:spcPct val="50000"/>
              </a:spcBef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          </a:t>
            </a:r>
          </a:p>
          <a:p>
            <a:pPr algn="r" eaLnBrk="1">
              <a:spcBef>
                <a:spcPct val="50000"/>
              </a:spcBef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国家外汇管理局河北省分局国际收支处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  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中国银行河北省分行交易银行部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三、注意事项</a:t>
            </a:r>
            <a:endParaRPr lang="zh-CN" altLang="en-US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/>
              <a:t>（一）银行备案</a:t>
            </a:r>
          </a:p>
          <a:p>
            <a:pPr eaLnBrk="1">
              <a:spcBef>
                <a:spcPct val="50000"/>
              </a:spcBef>
            </a:pPr>
            <a:r>
              <a:rPr lang="zh-CN" altLang="en-US" dirty="0"/>
              <a:t>    企业在任意银行网点首次办理外汇收支（包括跨境人民币收支、外币现钞存取）业务前，应向银行提交《单位基本情况表》、《营业执照》（三证合一）等证件，由银行创建企业基础信息并为企业开通网上申报。</a:t>
            </a: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1550" y="549275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</a:rPr>
              <a:t>一、业务准备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（一）银行备案</a:t>
            </a:r>
          </a:p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    银行为企业开通网上申报后，应将打印有企业管理员用户名（</a:t>
            </a:r>
            <a:r>
              <a:rPr lang="en-US" altLang="zh-CN" dirty="0">
                <a:sym typeface="+mn-ea"/>
              </a:rPr>
              <a:t>ba</a:t>
            </a:r>
            <a:r>
              <a:rPr lang="zh-CN" altLang="en-US" dirty="0">
                <a:sym typeface="+mn-ea"/>
              </a:rPr>
              <a:t>）及密码的《国际收支网上申报用户信息》交给企业。</a:t>
            </a:r>
            <a:endParaRPr lang="en-US" altLang="zh-CN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1550" y="549275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</a:rPr>
              <a:t>一、业务准备</a:t>
            </a:r>
          </a:p>
        </p:txBody>
      </p:sp>
      <p:pic>
        <p:nvPicPr>
          <p:cNvPr id="2" name="图片 1" descr="网上申报用户信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" y="2290445"/>
            <a:ext cx="7236460" cy="4523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（二）建立申报操作员</a:t>
            </a:r>
          </a:p>
          <a:p>
            <a:pPr eaLnBrk="1">
              <a:spcBef>
                <a:spcPct val="50000"/>
              </a:spcBef>
            </a:pP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企业使用</a:t>
            </a:r>
            <a:r>
              <a:rPr lang="en-US" altLang="zh-CN" dirty="0">
                <a:sym typeface="+mn-ea"/>
              </a:rPr>
              <a:t>ba</a:t>
            </a:r>
            <a:r>
              <a:rPr lang="zh-CN" altLang="zh-CN" dirty="0">
                <a:sym typeface="+mn-ea"/>
              </a:rPr>
              <a:t>管理员，通过浏览器登陆</a:t>
            </a:r>
            <a:r>
              <a:rPr lang="en-US" altLang="zh-CN" dirty="0">
                <a:sym typeface="+mn-ea"/>
              </a:rPr>
              <a:t>“http://zwfw.safe.gov.cn/asone/”</a:t>
            </a:r>
            <a:r>
              <a:rPr lang="zh-CN" altLang="en-US" dirty="0">
                <a:sym typeface="+mn-ea"/>
              </a:rPr>
              <a:t>（或搜索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国家外汇管理局数字外管平台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zh-CN" dirty="0">
                <a:sym typeface="+mn-ea"/>
              </a:rPr>
              <a:t>直接点击登录</a:t>
            </a:r>
            <a:r>
              <a:rPr lang="zh-CN" altLang="en-US" dirty="0">
                <a:sym typeface="+mn-ea"/>
              </a:rPr>
              <a:t>）。</a:t>
            </a:r>
            <a:endParaRPr lang="zh-CN" altLang="en-US" dirty="0"/>
          </a:p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    新建企业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业务操作员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 b="1" u="sng" dirty="0">
                <a:sym typeface="+mn-ea"/>
              </a:rPr>
              <a:t>并将对应角色分配给该操作员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pPr eaLnBrk="1">
              <a:spcBef>
                <a:spcPct val="50000"/>
              </a:spcBef>
            </a:pPr>
            <a:r>
              <a:rPr lang="zh-CN" altLang="en-US" dirty="0"/>
              <a:t>　　</a:t>
            </a: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一、</a:t>
            </a:r>
            <a:r>
              <a:rPr lang="zh-CN" altLang="en-US" sz="3200">
                <a:latin typeface="Calibri" pitchFamily="34" charset="0"/>
              </a:rPr>
              <a:t>业务准备</a:t>
            </a:r>
          </a:p>
        </p:txBody>
      </p:sp>
      <p:pic>
        <p:nvPicPr>
          <p:cNvPr id="3" name="图片 2" descr="2 新增柜员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3151505"/>
            <a:ext cx="7196455" cy="3605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 重置密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564765"/>
            <a:ext cx="7183755" cy="3641090"/>
          </a:xfrm>
          <a:prstGeom prst="rect">
            <a:avLst/>
          </a:prstGeom>
        </p:spPr>
      </p:pic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/>
              <a:t>（三）密码重置</a:t>
            </a:r>
          </a:p>
          <a:p>
            <a:pPr eaLnBrk="1">
              <a:spcBef>
                <a:spcPct val="50000"/>
              </a:spcBef>
            </a:pPr>
            <a:r>
              <a:rPr lang="en-US" altLang="zh-CN" dirty="0"/>
              <a:t>1</a:t>
            </a:r>
            <a:r>
              <a:rPr lang="zh-CN" altLang="en-US" dirty="0"/>
              <a:t>、企业重置</a:t>
            </a:r>
            <a:r>
              <a:rPr lang="en-US" altLang="zh-CN" dirty="0"/>
              <a:t>ba</a:t>
            </a:r>
            <a:r>
              <a:rPr lang="zh-CN" altLang="en-US" dirty="0"/>
              <a:t>管理员密码，需向业务办理银行提出申请。</a:t>
            </a:r>
          </a:p>
          <a:p>
            <a:pPr eaLnBrk="1">
              <a:spcBef>
                <a:spcPct val="50000"/>
              </a:spcBef>
            </a:pPr>
            <a:r>
              <a:rPr lang="en-US" altLang="zh-CN" dirty="0"/>
              <a:t>2</a:t>
            </a:r>
            <a:r>
              <a:rPr lang="zh-CN" altLang="en-US" dirty="0"/>
              <a:t>、企业可通过</a:t>
            </a:r>
            <a:r>
              <a:rPr lang="en-US" altLang="zh-CN" dirty="0"/>
              <a:t>ba</a:t>
            </a:r>
            <a:r>
              <a:rPr lang="zh-CN" altLang="zh-CN" dirty="0"/>
              <a:t>管理员，自行重置操作员密码。</a:t>
            </a:r>
            <a:r>
              <a:rPr lang="zh-CN" altLang="en-US" dirty="0"/>
              <a:t>　　</a:t>
            </a: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一、</a:t>
            </a:r>
            <a:r>
              <a:rPr lang="zh-CN" altLang="en-US" sz="3200">
                <a:latin typeface="Calibri" pitchFamily="34" charset="0"/>
              </a:rPr>
              <a:t>业务准备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339975" y="5156835"/>
            <a:ext cx="2323465" cy="810895"/>
          </a:xfrm>
          <a:prstGeom prst="wedgeRoundRectCallout">
            <a:avLst>
              <a:gd name="adj1" fmla="val -56313"/>
              <a:gd name="adj2" fmla="val -898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smtClean="0">
                <a:ln>
                  <a:noFill/>
                </a:ln>
                <a:ea typeface="黑体" pitchFamily="2" charset="-122"/>
                <a:sym typeface="+mn-ea"/>
              </a:rPr>
              <a:t>点击要重置密码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smtClean="0">
                <a:ln>
                  <a:noFill/>
                </a:ln>
                <a:ea typeface="黑体" pitchFamily="2" charset="-122"/>
                <a:sym typeface="+mn-ea"/>
              </a:rPr>
              <a:t>操作员</a:t>
            </a:r>
            <a:r>
              <a:rPr lang="en-US" altLang="zh-CN" sz="1800" smtClean="0">
                <a:ln>
                  <a:noFill/>
                </a:ln>
                <a:ea typeface="黑体" pitchFamily="2" charset="-122"/>
                <a:sym typeface="+mn-ea"/>
              </a:rPr>
              <a:t>“</a:t>
            </a:r>
            <a:r>
              <a:rPr lang="zh-CN" altLang="en-US" sz="1800" smtClean="0">
                <a:ln>
                  <a:noFill/>
                </a:ln>
                <a:ea typeface="黑体" pitchFamily="2" charset="-122"/>
                <a:sym typeface="+mn-ea"/>
              </a:rPr>
              <a:t>用户代码</a:t>
            </a:r>
            <a:r>
              <a:rPr lang="en-US" altLang="zh-CN" sz="1800" smtClean="0">
                <a:ln>
                  <a:noFill/>
                </a:ln>
                <a:ea typeface="黑体" pitchFamily="2" charset="-122"/>
                <a:sym typeface="+mn-ea"/>
              </a:rPr>
              <a:t>”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/>
              <a:t>（三）密码重置</a:t>
            </a:r>
          </a:p>
          <a:p>
            <a:pPr eaLnBrk="1">
              <a:spcBef>
                <a:spcPct val="50000"/>
              </a:spcBef>
            </a:pPr>
            <a:r>
              <a:rPr lang="zh-CN" altLang="en-US" dirty="0"/>
              <a:t>    进入</a:t>
            </a:r>
            <a:r>
              <a:rPr lang="en-US" altLang="zh-CN" dirty="0"/>
              <a:t>“</a:t>
            </a:r>
            <a:r>
              <a:rPr lang="zh-CN" altLang="en-US" dirty="0"/>
              <a:t>业务操作员维护</a:t>
            </a:r>
            <a:r>
              <a:rPr lang="en-US" altLang="zh-CN" dirty="0"/>
              <a:t>”</a:t>
            </a:r>
            <a:r>
              <a:rPr lang="zh-CN" altLang="en-US" dirty="0"/>
              <a:t>界面，点击</a:t>
            </a:r>
            <a:r>
              <a:rPr lang="en-US" altLang="zh-CN" dirty="0"/>
              <a:t>“</a:t>
            </a:r>
            <a:r>
              <a:rPr lang="zh-CN" altLang="en-US" dirty="0"/>
              <a:t>重置密码</a:t>
            </a:r>
            <a:r>
              <a:rPr lang="en-US" altLang="zh-CN" dirty="0"/>
              <a:t>”</a:t>
            </a:r>
            <a:r>
              <a:rPr lang="zh-CN" altLang="en-US" dirty="0"/>
              <a:t>即可将密码重置为</a:t>
            </a:r>
            <a:r>
              <a:rPr lang="en-US" altLang="zh-CN" dirty="0"/>
              <a:t>“</a:t>
            </a:r>
            <a:r>
              <a:rPr lang="zh-CN" altLang="en-US" dirty="0"/>
              <a:t>初始密码</a:t>
            </a:r>
            <a:r>
              <a:rPr lang="en-US" altLang="zh-CN" dirty="0"/>
              <a:t>”</a:t>
            </a:r>
            <a:r>
              <a:rPr lang="zh-CN" altLang="en-US" dirty="0"/>
              <a:t>。　　</a:t>
            </a: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一、</a:t>
            </a:r>
            <a:r>
              <a:rPr lang="zh-CN" altLang="en-US" sz="3200">
                <a:latin typeface="Calibri" pitchFamily="34" charset="0"/>
              </a:rPr>
              <a:t>业务准备</a:t>
            </a:r>
          </a:p>
        </p:txBody>
      </p:sp>
      <p:pic>
        <p:nvPicPr>
          <p:cNvPr id="4" name="图片 3" descr="3 重置密码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2427605"/>
            <a:ext cx="7176135" cy="3548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/>
              <a:t>（一）业务流程　　</a:t>
            </a: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二、企业网上申报操作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66990" y="2709545"/>
            <a:ext cx="122999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>
              <a:spcBef>
                <a:spcPct val="50000"/>
              </a:spcBef>
            </a:pPr>
            <a:r>
              <a:rPr lang="zh-CN" altLang="en-US"/>
              <a:t>申报完成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325755" y="2449195"/>
            <a:ext cx="1695450" cy="8985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1">
              <a:spcBef>
                <a:spcPct val="50000"/>
              </a:spcBef>
            </a:pPr>
            <a:r>
              <a:rPr lang="en-US" altLang="zh-CN" sz="1800" dirty="0">
                <a:sym typeface="+mn-ea"/>
              </a:rPr>
              <a:t>1</a:t>
            </a:r>
            <a:r>
              <a:rPr lang="zh-CN" altLang="en-US" sz="1800" dirty="0">
                <a:sym typeface="+mn-ea"/>
              </a:rPr>
              <a:t>、银行</a:t>
            </a:r>
          </a:p>
          <a:p>
            <a:pPr eaLnBrk="1">
              <a:spcBef>
                <a:spcPct val="50000"/>
              </a:spcBef>
            </a:pPr>
            <a:r>
              <a:rPr lang="zh-CN" altLang="en-US" sz="1800" dirty="0">
                <a:sym typeface="+mn-ea"/>
              </a:rPr>
              <a:t>涉外</a:t>
            </a:r>
            <a:r>
              <a:rPr lang="zh-CN" altLang="en-US" sz="1600" dirty="0">
                <a:sym typeface="+mn-ea"/>
              </a:rPr>
              <a:t>资金</a:t>
            </a:r>
            <a:r>
              <a:rPr lang="zh-CN" altLang="en-US" sz="1800" dirty="0">
                <a:sym typeface="+mn-ea"/>
              </a:rPr>
              <a:t>入账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2557145" y="2404745"/>
            <a:ext cx="1224280" cy="91503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1">
              <a:spcBef>
                <a:spcPct val="50000"/>
              </a:spcBef>
            </a:pPr>
            <a:r>
              <a:rPr lang="en-US" altLang="zh-CN" sz="1800" dirty="0">
                <a:sym typeface="+mn-ea"/>
              </a:rPr>
              <a:t>2</a:t>
            </a:r>
            <a:r>
              <a:rPr lang="zh-CN" altLang="en-US" sz="1800" dirty="0">
                <a:sym typeface="+mn-ea"/>
              </a:rPr>
              <a:t>、企业</a:t>
            </a:r>
          </a:p>
          <a:p>
            <a:pPr eaLnBrk="1">
              <a:spcBef>
                <a:spcPct val="50000"/>
              </a:spcBef>
            </a:pPr>
            <a:r>
              <a:rPr lang="zh-CN" altLang="en-US" sz="1800" dirty="0">
                <a:sym typeface="+mn-ea"/>
              </a:rPr>
              <a:t>录入信息</a:t>
            </a:r>
            <a:endParaRPr kumimoji="0" lang="zh-CN" altLang="en-US" sz="1800" b="0" i="0" baseline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 pitchFamily="34" charset="0"/>
              <a:ea typeface="黑体" pitchFamily="2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4212590" y="2421890"/>
            <a:ext cx="2294255" cy="86423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1">
              <a:spcBef>
                <a:spcPct val="50000"/>
              </a:spcBef>
            </a:pPr>
            <a:r>
              <a:rPr lang="en-US" altLang="zh-CN" sz="1800" dirty="0">
                <a:sym typeface="+mn-ea"/>
              </a:rPr>
              <a:t>3</a:t>
            </a:r>
            <a:r>
              <a:rPr lang="zh-CN" altLang="en-US" sz="1800" dirty="0">
                <a:sym typeface="+mn-ea"/>
              </a:rPr>
              <a:t>、银行</a:t>
            </a:r>
          </a:p>
          <a:p>
            <a:pPr eaLnBrk="1">
              <a:spcBef>
                <a:spcPct val="50000"/>
              </a:spcBef>
            </a:pPr>
            <a:r>
              <a:rPr lang="zh-CN" altLang="en-US" sz="1800" dirty="0">
                <a:sym typeface="+mn-ea"/>
              </a:rPr>
              <a:t>审核企业申报信息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578600" y="2926080"/>
            <a:ext cx="101727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6732270" y="2421890"/>
            <a:ext cx="70358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通过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780790" y="2854325"/>
            <a:ext cx="359410" cy="31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>
            <a:off x="2052320" y="2852420"/>
            <a:ext cx="504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" name="流程图: 终止 1"/>
          <p:cNvSpPr/>
          <p:nvPr/>
        </p:nvSpPr>
        <p:spPr>
          <a:xfrm>
            <a:off x="2701290" y="4653915"/>
            <a:ext cx="3168015" cy="936625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>
              <a:spcBef>
                <a:spcPct val="50000"/>
              </a:spcBef>
            </a:pPr>
            <a:r>
              <a:rPr lang="zh-CN" altLang="en-US" sz="1800">
                <a:sym typeface="+mn-ea"/>
              </a:rPr>
              <a:t>退回企业版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审核疑问反馈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模块，待企业重新报送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0380" y="3789680"/>
            <a:ext cx="944880" cy="396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sym typeface="+mn-ea"/>
              </a:rPr>
              <a:t>不通过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5219700" y="3357245"/>
            <a:ext cx="635" cy="12249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直接箭头连接符 7"/>
          <p:cNvCxnSpPr/>
          <p:nvPr/>
        </p:nvCxnSpPr>
        <p:spPr>
          <a:xfrm flipV="1">
            <a:off x="3348355" y="3573780"/>
            <a:ext cx="0" cy="10083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1693545" y="3862070"/>
            <a:ext cx="1452880" cy="396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sym typeface="+mn-ea"/>
              </a:rPr>
              <a:t>修改，重报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/>
              <a:t>（二）网上申报</a:t>
            </a:r>
          </a:p>
          <a:p>
            <a:pPr eaLnBrk="1">
              <a:spcBef>
                <a:spcPct val="50000"/>
              </a:spcBef>
            </a:pPr>
            <a:r>
              <a:rPr lang="en-US" altLang="zh-CN" dirty="0"/>
              <a:t>1</a:t>
            </a:r>
            <a:r>
              <a:rPr lang="zh-CN" altLang="en-US" dirty="0"/>
              <a:t>、企业使用</a:t>
            </a:r>
            <a:r>
              <a:rPr lang="en-US" altLang="zh-CN" u="sng" dirty="0">
                <a:solidFill>
                  <a:srgbClr val="FF0000"/>
                </a:solidFill>
              </a:rPr>
              <a:t>“</a:t>
            </a:r>
            <a:r>
              <a:rPr lang="zh-CN" altLang="en-US" u="sng" dirty="0">
                <a:solidFill>
                  <a:srgbClr val="FF0000"/>
                </a:solidFill>
              </a:rPr>
              <a:t>操作员</a:t>
            </a:r>
            <a:r>
              <a:rPr lang="en-US" altLang="zh-CN" u="sng" dirty="0">
                <a:solidFill>
                  <a:srgbClr val="FF0000"/>
                </a:solidFill>
              </a:rPr>
              <a:t>”</a:t>
            </a:r>
            <a:r>
              <a:rPr lang="zh-CN" altLang="en-US" dirty="0"/>
              <a:t>登陆数字外管平台。通过</a:t>
            </a:r>
            <a:r>
              <a:rPr lang="en-US" altLang="zh-CN" dirty="0"/>
              <a:t>“</a:t>
            </a:r>
            <a:r>
              <a:rPr lang="zh-CN" altLang="en-US" dirty="0"/>
              <a:t>国际收支申报</a:t>
            </a:r>
            <a:r>
              <a:rPr lang="en-US" altLang="zh-CN" dirty="0"/>
              <a:t>-</a:t>
            </a:r>
            <a:r>
              <a:rPr lang="zh-CN" altLang="en-US" dirty="0"/>
              <a:t>涉外收入申报单</a:t>
            </a:r>
            <a:r>
              <a:rPr lang="en-US" altLang="zh-CN" dirty="0"/>
              <a:t>-</a:t>
            </a:r>
            <a:r>
              <a:rPr lang="zh-CN" altLang="en-US" dirty="0"/>
              <a:t>申报信息录入</a:t>
            </a:r>
            <a:r>
              <a:rPr lang="en-US" altLang="zh-CN" dirty="0"/>
              <a:t>”</a:t>
            </a:r>
            <a:r>
              <a:rPr lang="zh-CN" altLang="en-US" dirty="0"/>
              <a:t>（或</a:t>
            </a:r>
            <a:r>
              <a:rPr lang="en-US" altLang="zh-CN" dirty="0"/>
              <a:t>“</a:t>
            </a:r>
            <a:r>
              <a:rPr lang="zh-CN" altLang="en-US" dirty="0"/>
              <a:t>境内收入申报单</a:t>
            </a:r>
            <a:r>
              <a:rPr lang="en-US" altLang="zh-CN" dirty="0"/>
              <a:t>-</a:t>
            </a:r>
            <a:r>
              <a:rPr lang="zh-CN" altLang="en-US" dirty="0"/>
              <a:t>管理信息录入</a:t>
            </a:r>
            <a:r>
              <a:rPr lang="en-US" altLang="zh-CN" dirty="0"/>
              <a:t>”</a:t>
            </a:r>
            <a:r>
              <a:rPr lang="zh-CN" altLang="en-US" dirty="0"/>
              <a:t>）模块查询需要申报的业务，并点击申报单号，进入申报界面。</a:t>
            </a:r>
          </a:p>
          <a:p>
            <a:pPr eaLnBrk="1">
              <a:spcBef>
                <a:spcPct val="50000"/>
              </a:spcBef>
            </a:pPr>
            <a:r>
              <a:rPr lang="zh-CN" altLang="en-US" dirty="0"/>
              <a:t>　　</a:t>
            </a:r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二、企业网上申报操作</a:t>
            </a:r>
            <a:endParaRPr lang="zh-CN" altLang="en-US" sz="3200">
              <a:latin typeface="Calibri" pitchFamily="34" charset="0"/>
            </a:endParaRPr>
          </a:p>
        </p:txBody>
      </p:sp>
      <p:pic>
        <p:nvPicPr>
          <p:cNvPr id="2" name="图片 1" descr="4 申报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2894330"/>
            <a:ext cx="7220585" cy="3575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532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962025" y="1171575"/>
            <a:ext cx="721042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zh-CN" altLang="en-US" dirty="0">
                <a:sym typeface="+mn-ea"/>
              </a:rPr>
              <a:t>（二）网上申报</a:t>
            </a:r>
            <a:endParaRPr lang="en-US" altLang="zh-CN" dirty="0"/>
          </a:p>
          <a:p>
            <a:pPr eaLnBrk="1">
              <a:spcBef>
                <a:spcPct val="50000"/>
              </a:spcBef>
            </a:pPr>
            <a:r>
              <a:rPr lang="en-US" altLang="zh-CN" dirty="0"/>
              <a:t>2</a:t>
            </a:r>
            <a:r>
              <a:rPr lang="zh-CN" altLang="en-US" dirty="0"/>
              <a:t>、将相关信息录入完整后，点击右上角</a:t>
            </a:r>
            <a:r>
              <a:rPr lang="en-US" altLang="zh-CN" dirty="0"/>
              <a:t>“</a:t>
            </a:r>
            <a:r>
              <a:rPr lang="zh-CN" altLang="en-US" dirty="0"/>
              <a:t>保存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保存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后，相关信息进入银行版系统，由银行进行审核。对于银行审核通过的数据，即视为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报送成功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。</a:t>
            </a:r>
            <a:endParaRPr lang="en-US" dirty="0"/>
          </a:p>
          <a:p>
            <a:pPr eaLnBrk="1">
              <a:spcBef>
                <a:spcPct val="50000"/>
              </a:spcBef>
            </a:pPr>
            <a:endParaRPr lang="en-US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72185" y="548640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r>
              <a:rPr lang="zh-CN" altLang="en-US" sz="3200">
                <a:latin typeface="Calibri" pitchFamily="34" charset="0"/>
                <a:sym typeface="+mn-ea"/>
              </a:rPr>
              <a:t>二、企业网上申报操作</a:t>
            </a:r>
            <a:endParaRPr lang="zh-CN" altLang="en-US" sz="3200">
              <a:latin typeface="Calibri" pitchFamily="34" charset="0"/>
            </a:endParaRPr>
          </a:p>
        </p:txBody>
      </p:sp>
      <p:pic>
        <p:nvPicPr>
          <p:cNvPr id="3" name="图片 2" descr="4 申报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2630170"/>
            <a:ext cx="7175500" cy="3790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0"/>
          </a:scheme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WPS 演示</Application>
  <PresentationFormat>全屏显示(4:3)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5_Office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中国银行江苏省分行公司业务处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 Shen</dc:creator>
  <cp:lastModifiedBy>匿名用户</cp:lastModifiedBy>
  <cp:revision>5038</cp:revision>
  <cp:lastPrinted>2016-03-16T03:13:00Z</cp:lastPrinted>
  <dcterms:created xsi:type="dcterms:W3CDTF">2001-08-10T02:11:00Z</dcterms:created>
  <dcterms:modified xsi:type="dcterms:W3CDTF">2019-10-22T06:00:43Z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2052-10.8.0.5648</vt:lpwstr>
  </property>
</Properties>
</file>